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Gill Sans Bold" panose="020B0604020202020204" charset="0"/>
      <p:regular r:id="rId11"/>
    </p:embeddedFont>
    <p:embeddedFont>
      <p:font typeface="Gill Sans Light" panose="020B0604020202020204" charset="0"/>
      <p:regular r:id="rId12"/>
    </p:embeddedFont>
    <p:embeddedFont>
      <p:font typeface="ITC Franklin Gothic LT" panose="020B0604020202020204" charset="0"/>
      <p:regular r:id="rId13"/>
    </p:embeddedFont>
    <p:embeddedFont>
      <p:font typeface="ITC Franklin Gothic LT Italics" panose="020B0604020202020204" charset="0"/>
      <p:regular r:id="rId14"/>
    </p:embeddedFont>
    <p:embeddedFont>
      <p:font typeface="ITC Franklin Gothic LT Semi-Bold" panose="020B0604020202020204" charset="0"/>
      <p:regular r:id="rId15"/>
    </p:embeddedFont>
    <p:embeddedFont>
      <p:font typeface="Trend Slab One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4393" y="-2480758"/>
            <a:ext cx="7089814" cy="7018916"/>
          </a:xfrm>
          <a:custGeom>
            <a:avLst/>
            <a:gdLst/>
            <a:ahLst/>
            <a:cxnLst/>
            <a:rect l="l" t="t" r="r" b="b"/>
            <a:pathLst>
              <a:path w="7089814" h="7018916">
                <a:moveTo>
                  <a:pt x="0" y="0"/>
                </a:moveTo>
                <a:lnTo>
                  <a:pt x="7089814" y="0"/>
                </a:lnTo>
                <a:lnTo>
                  <a:pt x="7089814" y="7018916"/>
                </a:lnTo>
                <a:lnTo>
                  <a:pt x="0" y="701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665822" cy="3171734"/>
          </a:xfrm>
          <a:custGeom>
            <a:avLst/>
            <a:gdLst/>
            <a:ahLst/>
            <a:cxnLst/>
            <a:rect l="l" t="t" r="r" b="b"/>
            <a:pathLst>
              <a:path w="7665822" h="3171734">
                <a:moveTo>
                  <a:pt x="0" y="0"/>
                </a:moveTo>
                <a:lnTo>
                  <a:pt x="7665822" y="0"/>
                </a:lnTo>
                <a:lnTo>
                  <a:pt x="7665822" y="3171734"/>
                </a:lnTo>
                <a:lnTo>
                  <a:pt x="0" y="3171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7115266"/>
            <a:ext cx="7665822" cy="3171734"/>
          </a:xfrm>
          <a:custGeom>
            <a:avLst/>
            <a:gdLst/>
            <a:ahLst/>
            <a:cxnLst/>
            <a:rect l="l" t="t" r="r" b="b"/>
            <a:pathLst>
              <a:path w="7665822" h="3171734">
                <a:moveTo>
                  <a:pt x="0" y="3171734"/>
                </a:moveTo>
                <a:lnTo>
                  <a:pt x="7665822" y="3171734"/>
                </a:lnTo>
                <a:lnTo>
                  <a:pt x="7665822" y="0"/>
                </a:lnTo>
                <a:lnTo>
                  <a:pt x="0" y="0"/>
                </a:lnTo>
                <a:lnTo>
                  <a:pt x="0" y="317173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430470" y="1585867"/>
            <a:ext cx="13427059" cy="4154224"/>
            <a:chOff x="0" y="0"/>
            <a:chExt cx="17902745" cy="5538966"/>
          </a:xfrm>
        </p:grpSpPr>
        <p:sp>
          <p:nvSpPr>
            <p:cNvPr id="6" name="Freeform 6"/>
            <p:cNvSpPr/>
            <p:nvPr/>
          </p:nvSpPr>
          <p:spPr>
            <a:xfrm>
              <a:off x="6150471" y="634629"/>
              <a:ext cx="5840785" cy="3236707"/>
            </a:xfrm>
            <a:custGeom>
              <a:avLst/>
              <a:gdLst/>
              <a:ahLst/>
              <a:cxnLst/>
              <a:rect l="l" t="t" r="r" b="b"/>
              <a:pathLst>
                <a:path w="5840785" h="3236707">
                  <a:moveTo>
                    <a:pt x="0" y="0"/>
                  </a:moveTo>
                  <a:lnTo>
                    <a:pt x="5840784" y="0"/>
                  </a:lnTo>
                  <a:lnTo>
                    <a:pt x="5840784" y="3236707"/>
                  </a:lnTo>
                  <a:lnTo>
                    <a:pt x="0" y="323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803693" flipH="1">
              <a:off x="1086379" y="1055635"/>
              <a:ext cx="5135123" cy="3427695"/>
            </a:xfrm>
            <a:custGeom>
              <a:avLst/>
              <a:gdLst/>
              <a:ahLst/>
              <a:cxnLst/>
              <a:rect l="l" t="t" r="r" b="b"/>
              <a:pathLst>
                <a:path w="5135123" h="3427695">
                  <a:moveTo>
                    <a:pt x="5135123" y="0"/>
                  </a:moveTo>
                  <a:lnTo>
                    <a:pt x="0" y="0"/>
                  </a:lnTo>
                  <a:lnTo>
                    <a:pt x="0" y="3427695"/>
                  </a:lnTo>
                  <a:lnTo>
                    <a:pt x="5135123" y="3427695"/>
                  </a:lnTo>
                  <a:lnTo>
                    <a:pt x="5135123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821484"/>
              <a:ext cx="4028601" cy="796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9"/>
                </a:lnSpc>
              </a:pPr>
              <a:r>
                <a:rPr lang="en-US" sz="3607">
                  <a:solidFill>
                    <a:srgbClr val="081251"/>
                  </a:solidFill>
                  <a:latin typeface="Trend Slab One"/>
                  <a:ea typeface="Trend Slab One"/>
                  <a:cs typeface="Trend Slab One"/>
                  <a:sym typeface="Trend Slab One"/>
                </a:rPr>
                <a:t>1776-2026</a:t>
              </a:r>
            </a:p>
          </p:txBody>
        </p:sp>
        <p:sp>
          <p:nvSpPr>
            <p:cNvPr id="9" name="Freeform 9"/>
            <p:cNvSpPr/>
            <p:nvPr/>
          </p:nvSpPr>
          <p:spPr>
            <a:xfrm rot="1459947">
              <a:off x="11966731" y="747522"/>
              <a:ext cx="4389054" cy="3527871"/>
            </a:xfrm>
            <a:custGeom>
              <a:avLst/>
              <a:gdLst/>
              <a:ahLst/>
              <a:cxnLst/>
              <a:rect l="l" t="t" r="r" b="b"/>
              <a:pathLst>
                <a:path w="4389054" h="3527871">
                  <a:moveTo>
                    <a:pt x="0" y="0"/>
                  </a:moveTo>
                  <a:lnTo>
                    <a:pt x="4389054" y="0"/>
                  </a:lnTo>
                  <a:lnTo>
                    <a:pt x="4389054" y="3527871"/>
                  </a:lnTo>
                  <a:lnTo>
                    <a:pt x="0" y="3527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30" b="-230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4161258" y="868320"/>
              <a:ext cx="3741488" cy="796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53"/>
                </a:lnSpc>
              </a:pPr>
              <a:r>
                <a:rPr lang="en-US" sz="3609">
                  <a:solidFill>
                    <a:srgbClr val="081251"/>
                  </a:solidFill>
                  <a:latin typeface="Trend Slab One"/>
                  <a:ea typeface="Trend Slab One"/>
                  <a:cs typeface="Trend Slab One"/>
                  <a:sym typeface="Trend Slab One"/>
                </a:rPr>
                <a:t>1777-2027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47552" y="5600700"/>
            <a:ext cx="13792897" cy="2402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4"/>
              </a:lnSpc>
              <a:spcBef>
                <a:spcPct val="0"/>
              </a:spcBef>
            </a:pPr>
            <a:r>
              <a:rPr lang="en-US" sz="4431" dirty="0">
                <a:solidFill>
                  <a:srgbClr val="081251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To encourage, support, develop, and promote activities that honor, elevate, and celebrate the complex history of 250 years in the United States and the Republic of Vermont.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68146" y="8043594"/>
            <a:ext cx="8991154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25F2B"/>
                </a:solidFill>
                <a:latin typeface="Trend Slab One"/>
                <a:ea typeface="Trend Slab One"/>
                <a:cs typeface="Trend Slab One"/>
                <a:sym typeface="Trend Slab One"/>
              </a:rPr>
              <a:t>December 2025 update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37543" y="9446076"/>
            <a:ext cx="7452360" cy="47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4"/>
              </a:lnSpc>
              <a:spcBef>
                <a:spcPct val="0"/>
              </a:spcBef>
            </a:pPr>
            <a:r>
              <a:rPr lang="en-US" sz="2531" b="1">
                <a:solidFill>
                  <a:srgbClr val="081251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https://www.waterburyvt.com/community/vt250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26942" y="4662310"/>
            <a:ext cx="10013349" cy="929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dirty="0">
                <a:solidFill>
                  <a:srgbClr val="081251"/>
                </a:solidFill>
                <a:latin typeface="Trend Slab One"/>
                <a:ea typeface="Trend Slab One"/>
                <a:cs typeface="Trend Slab One"/>
                <a:sym typeface="Trend Slab One"/>
              </a:rPr>
              <a:t>Waterbury VT250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61876" y="1560440"/>
            <a:ext cx="6197424" cy="9423846"/>
            <a:chOff x="0" y="0"/>
            <a:chExt cx="960143" cy="146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0143" cy="1460000"/>
            </a:xfrm>
            <a:custGeom>
              <a:avLst/>
              <a:gdLst/>
              <a:ahLst/>
              <a:cxnLst/>
              <a:rect l="l" t="t" r="r" b="b"/>
              <a:pathLst>
                <a:path w="960143" h="1460000">
                  <a:moveTo>
                    <a:pt x="62461" y="0"/>
                  </a:moveTo>
                  <a:lnTo>
                    <a:pt x="897682" y="0"/>
                  </a:lnTo>
                  <a:cubicBezTo>
                    <a:pt x="914248" y="0"/>
                    <a:pt x="930135" y="6581"/>
                    <a:pt x="941849" y="18294"/>
                  </a:cubicBezTo>
                  <a:cubicBezTo>
                    <a:pt x="953562" y="30008"/>
                    <a:pt x="960143" y="45895"/>
                    <a:pt x="960143" y="62461"/>
                  </a:cubicBezTo>
                  <a:lnTo>
                    <a:pt x="960143" y="1397540"/>
                  </a:lnTo>
                  <a:cubicBezTo>
                    <a:pt x="960143" y="1432036"/>
                    <a:pt x="932178" y="1460000"/>
                    <a:pt x="897682" y="1460000"/>
                  </a:cubicBezTo>
                  <a:lnTo>
                    <a:pt x="62461" y="1460000"/>
                  </a:lnTo>
                  <a:cubicBezTo>
                    <a:pt x="45895" y="1460000"/>
                    <a:pt x="30008" y="1453420"/>
                    <a:pt x="18294" y="1441706"/>
                  </a:cubicBezTo>
                  <a:cubicBezTo>
                    <a:pt x="6581" y="1429992"/>
                    <a:pt x="0" y="1414105"/>
                    <a:pt x="0" y="1397540"/>
                  </a:cubicBezTo>
                  <a:lnTo>
                    <a:pt x="0" y="62461"/>
                  </a:lnTo>
                  <a:cubicBezTo>
                    <a:pt x="0" y="45895"/>
                    <a:pt x="6581" y="30008"/>
                    <a:pt x="18294" y="18294"/>
                  </a:cubicBezTo>
                  <a:cubicBezTo>
                    <a:pt x="30008" y="6581"/>
                    <a:pt x="45895" y="0"/>
                    <a:pt x="62461" y="0"/>
                  </a:cubicBezTo>
                  <a:close/>
                </a:path>
              </a:pathLst>
            </a:custGeom>
            <a:blipFill>
              <a:blip r:embed="rId2"/>
              <a:stretch>
                <a:fillRect l="-55414" r="-5541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9000543"/>
            <a:ext cx="8414100" cy="3137019"/>
            <a:chOff x="0" y="0"/>
            <a:chExt cx="1994453" cy="7435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94453" cy="743590"/>
            </a:xfrm>
            <a:custGeom>
              <a:avLst/>
              <a:gdLst/>
              <a:ahLst/>
              <a:cxnLst/>
              <a:rect l="l" t="t" r="r" b="b"/>
              <a:pathLst>
                <a:path w="1994453" h="743590">
                  <a:moveTo>
                    <a:pt x="46006" y="0"/>
                  </a:moveTo>
                  <a:lnTo>
                    <a:pt x="1948448" y="0"/>
                  </a:lnTo>
                  <a:cubicBezTo>
                    <a:pt x="1973856" y="0"/>
                    <a:pt x="1994453" y="20597"/>
                    <a:pt x="1994453" y="46006"/>
                  </a:cubicBezTo>
                  <a:lnTo>
                    <a:pt x="1994453" y="697584"/>
                  </a:lnTo>
                  <a:cubicBezTo>
                    <a:pt x="1994453" y="722992"/>
                    <a:pt x="1973856" y="743590"/>
                    <a:pt x="1948448" y="743590"/>
                  </a:cubicBezTo>
                  <a:lnTo>
                    <a:pt x="46006" y="743590"/>
                  </a:lnTo>
                  <a:cubicBezTo>
                    <a:pt x="20597" y="743590"/>
                    <a:pt x="0" y="722992"/>
                    <a:pt x="0" y="697584"/>
                  </a:cubicBezTo>
                  <a:lnTo>
                    <a:pt x="0" y="46006"/>
                  </a:lnTo>
                  <a:cubicBezTo>
                    <a:pt x="0" y="20597"/>
                    <a:pt x="20597" y="0"/>
                    <a:pt x="46006" y="0"/>
                  </a:cubicBezTo>
                  <a:close/>
                </a:path>
              </a:pathLst>
            </a:custGeom>
            <a:solidFill>
              <a:srgbClr val="D8302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994453" cy="819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736578" y="7034579"/>
            <a:ext cx="2307765" cy="2694843"/>
          </a:xfrm>
          <a:custGeom>
            <a:avLst/>
            <a:gdLst/>
            <a:ahLst/>
            <a:cxnLst/>
            <a:rect l="l" t="t" r="r" b="b"/>
            <a:pathLst>
              <a:path w="2307765" h="2694843">
                <a:moveTo>
                  <a:pt x="0" y="0"/>
                </a:moveTo>
                <a:lnTo>
                  <a:pt x="2307765" y="0"/>
                </a:lnTo>
                <a:lnTo>
                  <a:pt x="2307765" y="2694842"/>
                </a:lnTo>
                <a:lnTo>
                  <a:pt x="0" y="2694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89675" y="262372"/>
            <a:ext cx="3369625" cy="3934807"/>
          </a:xfrm>
          <a:custGeom>
            <a:avLst/>
            <a:gdLst/>
            <a:ahLst/>
            <a:cxnLst/>
            <a:rect l="l" t="t" r="r" b="b"/>
            <a:pathLst>
              <a:path w="3369625" h="3934807">
                <a:moveTo>
                  <a:pt x="0" y="0"/>
                </a:moveTo>
                <a:lnTo>
                  <a:pt x="3369625" y="0"/>
                </a:lnTo>
                <a:lnTo>
                  <a:pt x="3369625" y="3934807"/>
                </a:lnTo>
                <a:lnTo>
                  <a:pt x="0" y="3934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58020" y="3796079"/>
            <a:ext cx="2773334" cy="3238500"/>
          </a:xfrm>
          <a:custGeom>
            <a:avLst/>
            <a:gdLst/>
            <a:ahLst/>
            <a:cxnLst/>
            <a:rect l="l" t="t" r="r" b="b"/>
            <a:pathLst>
              <a:path w="2773334" h="3238500">
                <a:moveTo>
                  <a:pt x="0" y="0"/>
                </a:moveTo>
                <a:lnTo>
                  <a:pt x="2773333" y="0"/>
                </a:lnTo>
                <a:lnTo>
                  <a:pt x="2773333" y="3238500"/>
                </a:lnTo>
                <a:lnTo>
                  <a:pt x="0" y="3238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90511" y="438967"/>
            <a:ext cx="14172905" cy="2547487"/>
            <a:chOff x="0" y="0"/>
            <a:chExt cx="18897207" cy="3396649"/>
          </a:xfrm>
        </p:grpSpPr>
        <p:sp>
          <p:nvSpPr>
            <p:cNvPr id="11" name="TextBox 11"/>
            <p:cNvSpPr txBox="1"/>
            <p:nvPr/>
          </p:nvSpPr>
          <p:spPr>
            <a:xfrm>
              <a:off x="2100383" y="431905"/>
              <a:ext cx="16796824" cy="2964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43"/>
                </a:lnSpc>
              </a:pPr>
              <a:r>
                <a:rPr lang="en-US" sz="9048" spc="-271">
                  <a:solidFill>
                    <a:srgbClr val="25222C"/>
                  </a:solidFill>
                  <a:latin typeface="Trend Slab One"/>
                  <a:ea typeface="Trend Slab One"/>
                  <a:cs typeface="Trend Slab One"/>
                  <a:sym typeface="Trend Slab One"/>
                </a:rPr>
                <a:t>Waterbury Committee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976388" cy="3396649"/>
            </a:xfrm>
            <a:custGeom>
              <a:avLst/>
              <a:gdLst/>
              <a:ahLst/>
              <a:cxnLst/>
              <a:rect l="l" t="t" r="r" b="b"/>
              <a:pathLst>
                <a:path w="1976388" h="3396649">
                  <a:moveTo>
                    <a:pt x="0" y="0"/>
                  </a:moveTo>
                  <a:lnTo>
                    <a:pt x="1976388" y="0"/>
                  </a:lnTo>
                  <a:lnTo>
                    <a:pt x="1976388" y="3396649"/>
                  </a:lnTo>
                  <a:lnTo>
                    <a:pt x="0" y="3396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141567" y="3716019"/>
            <a:ext cx="4469245" cy="409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199">
                <a:solidFill>
                  <a:srgbClr val="25222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Cheryl Casey, </a:t>
            </a:r>
            <a:r>
              <a:rPr lang="en-US" sz="3199" i="1">
                <a:solidFill>
                  <a:srgbClr val="25222C"/>
                </a:solidFill>
                <a:latin typeface="ITC Franklin Gothic LT Italics"/>
                <a:ea typeface="ITC Franklin Gothic LT Italics"/>
                <a:cs typeface="ITC Franklin Gothic LT Italics"/>
                <a:sym typeface="ITC Franklin Gothic LT Italics"/>
              </a:rPr>
              <a:t>Chair</a:t>
            </a:r>
          </a:p>
          <a:p>
            <a:pPr algn="l">
              <a:lnSpc>
                <a:spcPts val="3999"/>
              </a:lnSpc>
            </a:pPr>
            <a:r>
              <a:rPr lang="en-US" sz="3199">
                <a:solidFill>
                  <a:srgbClr val="25222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Laura Parette, </a:t>
            </a:r>
            <a:r>
              <a:rPr lang="en-US" sz="3199" i="1">
                <a:solidFill>
                  <a:srgbClr val="25222C"/>
                </a:solidFill>
                <a:latin typeface="ITC Franklin Gothic LT Italics"/>
                <a:ea typeface="ITC Franklin Gothic LT Italics"/>
                <a:cs typeface="ITC Franklin Gothic LT Italics"/>
                <a:sym typeface="ITC Franklin Gothic LT Italics"/>
              </a:rPr>
              <a:t>Secretary</a:t>
            </a:r>
          </a:p>
          <a:p>
            <a:pPr algn="l">
              <a:lnSpc>
                <a:spcPts val="3999"/>
              </a:lnSpc>
            </a:pPr>
            <a:endParaRPr lang="en-US" sz="3199" i="1">
              <a:solidFill>
                <a:srgbClr val="25222C"/>
              </a:solidFill>
              <a:latin typeface="ITC Franklin Gothic LT Italics"/>
              <a:ea typeface="ITC Franklin Gothic LT Italics"/>
              <a:cs typeface="ITC Franklin Gothic LT Italics"/>
              <a:sym typeface="ITC Franklin Gothic LT Italics"/>
            </a:endParaRPr>
          </a:p>
          <a:p>
            <a:pPr algn="l">
              <a:lnSpc>
                <a:spcPts val="3999"/>
              </a:lnSpc>
            </a:pPr>
            <a:r>
              <a:rPr lang="en-US" sz="3199">
                <a:solidFill>
                  <a:srgbClr val="25222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Michael Bard</a:t>
            </a:r>
          </a:p>
          <a:p>
            <a:pPr algn="l">
              <a:lnSpc>
                <a:spcPts val="3999"/>
              </a:lnSpc>
            </a:pPr>
            <a:r>
              <a:rPr lang="en-US" sz="3199">
                <a:solidFill>
                  <a:srgbClr val="25222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Judi Byron</a:t>
            </a:r>
          </a:p>
          <a:p>
            <a:pPr algn="l">
              <a:lnSpc>
                <a:spcPts val="3999"/>
              </a:lnSpc>
            </a:pPr>
            <a:r>
              <a:rPr lang="en-US" sz="3199">
                <a:solidFill>
                  <a:srgbClr val="25222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Joe Camaratta</a:t>
            </a:r>
          </a:p>
          <a:p>
            <a:pPr algn="l">
              <a:lnSpc>
                <a:spcPts val="3999"/>
              </a:lnSpc>
            </a:pPr>
            <a:r>
              <a:rPr lang="en-US" sz="3199">
                <a:solidFill>
                  <a:srgbClr val="25222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Roger Clapp</a:t>
            </a:r>
          </a:p>
          <a:p>
            <a:pPr algn="l">
              <a:lnSpc>
                <a:spcPts val="3999"/>
              </a:lnSpc>
            </a:pPr>
            <a:r>
              <a:rPr lang="en-US" sz="3199">
                <a:solidFill>
                  <a:srgbClr val="25222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Bryan Farnsworth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09570" y="9250800"/>
            <a:ext cx="7452360" cy="47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4"/>
              </a:lnSpc>
              <a:spcBef>
                <a:spcPct val="0"/>
              </a:spcBef>
            </a:pPr>
            <a:r>
              <a:rPr lang="en-US" sz="2531" b="1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https://www.waterburyvt.com/community/vt250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05120" y="5050790"/>
            <a:ext cx="3196679" cy="275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00000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Carolyn Fox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00000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Ryan Geary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00000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Emily Gilde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00000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Evan Karl Hoffman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00000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Ariel </a:t>
            </a:r>
            <a:r>
              <a:rPr lang="en-US" sz="3099" dirty="0" err="1">
                <a:solidFill>
                  <a:srgbClr val="000000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Mondlak</a:t>
            </a:r>
            <a:endParaRPr lang="en-US" sz="3099" dirty="0">
              <a:solidFill>
                <a:srgbClr val="000000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61876" y="1560440"/>
            <a:ext cx="6197424" cy="9423846"/>
            <a:chOff x="0" y="0"/>
            <a:chExt cx="960143" cy="146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0143" cy="1460000"/>
            </a:xfrm>
            <a:custGeom>
              <a:avLst/>
              <a:gdLst/>
              <a:ahLst/>
              <a:cxnLst/>
              <a:rect l="l" t="t" r="r" b="b"/>
              <a:pathLst>
                <a:path w="960143" h="1460000">
                  <a:moveTo>
                    <a:pt x="62461" y="0"/>
                  </a:moveTo>
                  <a:lnTo>
                    <a:pt x="897682" y="0"/>
                  </a:lnTo>
                  <a:cubicBezTo>
                    <a:pt x="914248" y="0"/>
                    <a:pt x="930135" y="6581"/>
                    <a:pt x="941849" y="18294"/>
                  </a:cubicBezTo>
                  <a:cubicBezTo>
                    <a:pt x="953562" y="30008"/>
                    <a:pt x="960143" y="45895"/>
                    <a:pt x="960143" y="62461"/>
                  </a:cubicBezTo>
                  <a:lnTo>
                    <a:pt x="960143" y="1397540"/>
                  </a:lnTo>
                  <a:cubicBezTo>
                    <a:pt x="960143" y="1432036"/>
                    <a:pt x="932178" y="1460000"/>
                    <a:pt x="897682" y="1460000"/>
                  </a:cubicBezTo>
                  <a:lnTo>
                    <a:pt x="62461" y="1460000"/>
                  </a:lnTo>
                  <a:cubicBezTo>
                    <a:pt x="45895" y="1460000"/>
                    <a:pt x="30008" y="1453420"/>
                    <a:pt x="18294" y="1441706"/>
                  </a:cubicBezTo>
                  <a:cubicBezTo>
                    <a:pt x="6581" y="1429992"/>
                    <a:pt x="0" y="1414105"/>
                    <a:pt x="0" y="1397540"/>
                  </a:cubicBezTo>
                  <a:lnTo>
                    <a:pt x="0" y="62461"/>
                  </a:lnTo>
                  <a:cubicBezTo>
                    <a:pt x="0" y="45895"/>
                    <a:pt x="6581" y="30008"/>
                    <a:pt x="18294" y="18294"/>
                  </a:cubicBezTo>
                  <a:cubicBezTo>
                    <a:pt x="30008" y="6581"/>
                    <a:pt x="45895" y="0"/>
                    <a:pt x="62461" y="0"/>
                  </a:cubicBezTo>
                  <a:close/>
                </a:path>
              </a:pathLst>
            </a:custGeom>
            <a:blipFill>
              <a:blip r:embed="rId2"/>
              <a:stretch>
                <a:fillRect l="-55414" r="-5541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4759964"/>
            <a:ext cx="8414100" cy="7377597"/>
            <a:chOff x="0" y="0"/>
            <a:chExt cx="1994453" cy="17487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94453" cy="1748764"/>
            </a:xfrm>
            <a:custGeom>
              <a:avLst/>
              <a:gdLst/>
              <a:ahLst/>
              <a:cxnLst/>
              <a:rect l="l" t="t" r="r" b="b"/>
              <a:pathLst>
                <a:path w="1994453" h="1748764">
                  <a:moveTo>
                    <a:pt x="46006" y="0"/>
                  </a:moveTo>
                  <a:lnTo>
                    <a:pt x="1948448" y="0"/>
                  </a:lnTo>
                  <a:cubicBezTo>
                    <a:pt x="1973856" y="0"/>
                    <a:pt x="1994453" y="20597"/>
                    <a:pt x="1994453" y="46006"/>
                  </a:cubicBezTo>
                  <a:lnTo>
                    <a:pt x="1994453" y="1702758"/>
                  </a:lnTo>
                  <a:cubicBezTo>
                    <a:pt x="1994453" y="1728166"/>
                    <a:pt x="1973856" y="1748764"/>
                    <a:pt x="1948448" y="1748764"/>
                  </a:cubicBezTo>
                  <a:lnTo>
                    <a:pt x="46006" y="1748764"/>
                  </a:lnTo>
                  <a:cubicBezTo>
                    <a:pt x="20597" y="1748764"/>
                    <a:pt x="0" y="1728166"/>
                    <a:pt x="0" y="1702758"/>
                  </a:cubicBezTo>
                  <a:lnTo>
                    <a:pt x="0" y="46006"/>
                  </a:lnTo>
                  <a:cubicBezTo>
                    <a:pt x="0" y="20597"/>
                    <a:pt x="20597" y="0"/>
                    <a:pt x="46006" y="0"/>
                  </a:cubicBezTo>
                  <a:close/>
                </a:path>
              </a:pathLst>
            </a:custGeom>
            <a:solidFill>
              <a:srgbClr val="D8302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994453" cy="1824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736578" y="7034579"/>
            <a:ext cx="2307765" cy="2694843"/>
          </a:xfrm>
          <a:custGeom>
            <a:avLst/>
            <a:gdLst/>
            <a:ahLst/>
            <a:cxnLst/>
            <a:rect l="l" t="t" r="r" b="b"/>
            <a:pathLst>
              <a:path w="2307765" h="2694843">
                <a:moveTo>
                  <a:pt x="0" y="0"/>
                </a:moveTo>
                <a:lnTo>
                  <a:pt x="2307765" y="0"/>
                </a:lnTo>
                <a:lnTo>
                  <a:pt x="2307765" y="2694842"/>
                </a:lnTo>
                <a:lnTo>
                  <a:pt x="0" y="2694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89675" y="262372"/>
            <a:ext cx="3369625" cy="3934807"/>
          </a:xfrm>
          <a:custGeom>
            <a:avLst/>
            <a:gdLst/>
            <a:ahLst/>
            <a:cxnLst/>
            <a:rect l="l" t="t" r="r" b="b"/>
            <a:pathLst>
              <a:path w="3369625" h="3934807">
                <a:moveTo>
                  <a:pt x="0" y="0"/>
                </a:moveTo>
                <a:lnTo>
                  <a:pt x="3369625" y="0"/>
                </a:lnTo>
                <a:lnTo>
                  <a:pt x="3369625" y="3934807"/>
                </a:lnTo>
                <a:lnTo>
                  <a:pt x="0" y="3934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58020" y="3796079"/>
            <a:ext cx="2773334" cy="3238500"/>
          </a:xfrm>
          <a:custGeom>
            <a:avLst/>
            <a:gdLst/>
            <a:ahLst/>
            <a:cxnLst/>
            <a:rect l="l" t="t" r="r" b="b"/>
            <a:pathLst>
              <a:path w="2773334" h="3238500">
                <a:moveTo>
                  <a:pt x="0" y="0"/>
                </a:moveTo>
                <a:lnTo>
                  <a:pt x="2773333" y="0"/>
                </a:lnTo>
                <a:lnTo>
                  <a:pt x="2773333" y="3238500"/>
                </a:lnTo>
                <a:lnTo>
                  <a:pt x="0" y="3238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90511" y="438967"/>
            <a:ext cx="14172905" cy="2547487"/>
            <a:chOff x="0" y="0"/>
            <a:chExt cx="18897207" cy="3396649"/>
          </a:xfrm>
        </p:grpSpPr>
        <p:sp>
          <p:nvSpPr>
            <p:cNvPr id="11" name="TextBox 11"/>
            <p:cNvSpPr txBox="1"/>
            <p:nvPr/>
          </p:nvSpPr>
          <p:spPr>
            <a:xfrm>
              <a:off x="2100383" y="431905"/>
              <a:ext cx="16796824" cy="2964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43"/>
                </a:lnSpc>
              </a:pPr>
              <a:r>
                <a:rPr lang="en-US" sz="9048" spc="-271">
                  <a:solidFill>
                    <a:srgbClr val="25222C"/>
                  </a:solidFill>
                  <a:latin typeface="Trend Slab One"/>
                  <a:ea typeface="Trend Slab One"/>
                  <a:cs typeface="Trend Slab One"/>
                  <a:sym typeface="Trend Slab One"/>
                </a:rPr>
                <a:t>WATERBURY Committee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976388" cy="3396649"/>
            </a:xfrm>
            <a:custGeom>
              <a:avLst/>
              <a:gdLst/>
              <a:ahLst/>
              <a:cxnLst/>
              <a:rect l="l" t="t" r="r" b="b"/>
              <a:pathLst>
                <a:path w="1976388" h="3396649">
                  <a:moveTo>
                    <a:pt x="0" y="0"/>
                  </a:moveTo>
                  <a:lnTo>
                    <a:pt x="1976388" y="0"/>
                  </a:lnTo>
                  <a:lnTo>
                    <a:pt x="1976388" y="3396649"/>
                  </a:lnTo>
                  <a:lnTo>
                    <a:pt x="0" y="3396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208072" y="4962525"/>
            <a:ext cx="7636136" cy="4921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25" lvl="1" indent="-496562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Community Members</a:t>
            </a:r>
          </a:p>
          <a:p>
            <a:pPr marL="993125" lvl="1" indent="-496562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Historical Society</a:t>
            </a:r>
          </a:p>
          <a:p>
            <a:pPr marL="993125" lvl="1" indent="-496562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Library</a:t>
            </a:r>
          </a:p>
          <a:p>
            <a:pPr marL="993125" lvl="1" indent="-496562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Revitalizing Waterbury</a:t>
            </a:r>
          </a:p>
          <a:p>
            <a:pPr marL="993125" lvl="1" indent="-496562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Rotary</a:t>
            </a:r>
          </a:p>
          <a:p>
            <a:pPr marL="993125" lvl="1" indent="-496562" algn="l">
              <a:lnSpc>
                <a:spcPts val="6439"/>
              </a:lnSpc>
              <a:spcBef>
                <a:spcPct val="0"/>
              </a:spcBef>
              <a:buFont typeface="Arial"/>
              <a:buChar char="•"/>
            </a:pPr>
            <a:r>
              <a:rPr lang="en-US" sz="4599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Select Board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539200"/>
            <a:ext cx="9680313" cy="801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9"/>
              </a:lnSpc>
            </a:pPr>
            <a:r>
              <a:rPr lang="en-US" sz="5299" b="1">
                <a:solidFill>
                  <a:srgbClr val="025F2B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Membership represents: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1732">
            <a:off x="-71667" y="2901125"/>
            <a:ext cx="5867294" cy="9107727"/>
          </a:xfrm>
          <a:custGeom>
            <a:avLst/>
            <a:gdLst/>
            <a:ahLst/>
            <a:cxnLst/>
            <a:rect l="l" t="t" r="r" b="b"/>
            <a:pathLst>
              <a:path w="5867294" h="9107727">
                <a:moveTo>
                  <a:pt x="0" y="0"/>
                </a:moveTo>
                <a:lnTo>
                  <a:pt x="5867294" y="0"/>
                </a:lnTo>
                <a:lnTo>
                  <a:pt x="5867294" y="9107728"/>
                </a:lnTo>
                <a:lnTo>
                  <a:pt x="0" y="9107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6464">
            <a:off x="4060501" y="2818340"/>
            <a:ext cx="6171714" cy="8087073"/>
          </a:xfrm>
          <a:custGeom>
            <a:avLst/>
            <a:gdLst/>
            <a:ahLst/>
            <a:cxnLst/>
            <a:rect l="l" t="t" r="r" b="b"/>
            <a:pathLst>
              <a:path w="6171714" h="8087073">
                <a:moveTo>
                  <a:pt x="0" y="0"/>
                </a:moveTo>
                <a:lnTo>
                  <a:pt x="6171714" y="0"/>
                </a:lnTo>
                <a:lnTo>
                  <a:pt x="6171714" y="8087074"/>
                </a:lnTo>
                <a:lnTo>
                  <a:pt x="0" y="8087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87469">
            <a:off x="8384745" y="4483633"/>
            <a:ext cx="7040856" cy="5714211"/>
          </a:xfrm>
          <a:custGeom>
            <a:avLst/>
            <a:gdLst/>
            <a:ahLst/>
            <a:cxnLst/>
            <a:rect l="l" t="t" r="r" b="b"/>
            <a:pathLst>
              <a:path w="7040856" h="5714211">
                <a:moveTo>
                  <a:pt x="0" y="0"/>
                </a:moveTo>
                <a:lnTo>
                  <a:pt x="7040857" y="0"/>
                </a:lnTo>
                <a:lnTo>
                  <a:pt x="7040857" y="5714211"/>
                </a:lnTo>
                <a:lnTo>
                  <a:pt x="0" y="57142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5143500"/>
                </a:moveTo>
                <a:lnTo>
                  <a:pt x="5143500" y="5143500"/>
                </a:lnTo>
                <a:lnTo>
                  <a:pt x="51435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16974">
            <a:off x="13160298" y="2822066"/>
            <a:ext cx="5111904" cy="7134841"/>
          </a:xfrm>
          <a:custGeom>
            <a:avLst/>
            <a:gdLst/>
            <a:ahLst/>
            <a:cxnLst/>
            <a:rect l="l" t="t" r="r" b="b"/>
            <a:pathLst>
              <a:path w="5111904" h="7134841">
                <a:moveTo>
                  <a:pt x="0" y="0"/>
                </a:moveTo>
                <a:lnTo>
                  <a:pt x="5111904" y="0"/>
                </a:lnTo>
                <a:lnTo>
                  <a:pt x="5111904" y="7134841"/>
                </a:lnTo>
                <a:lnTo>
                  <a:pt x="0" y="7134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14450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5143500" y="0"/>
                </a:moveTo>
                <a:lnTo>
                  <a:pt x="0" y="0"/>
                </a:lnTo>
                <a:lnTo>
                  <a:pt x="0" y="5143500"/>
                </a:lnTo>
                <a:lnTo>
                  <a:pt x="5143500" y="5143500"/>
                </a:lnTo>
                <a:lnTo>
                  <a:pt x="51435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314450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51435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5143500" y="0"/>
                </a:lnTo>
                <a:lnTo>
                  <a:pt x="5143500" y="51435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43500" y="154835"/>
            <a:ext cx="8001000" cy="416719"/>
          </a:xfrm>
          <a:custGeom>
            <a:avLst/>
            <a:gdLst/>
            <a:ahLst/>
            <a:cxnLst/>
            <a:rect l="l" t="t" r="r" b="b"/>
            <a:pathLst>
              <a:path w="8001000" h="416719">
                <a:moveTo>
                  <a:pt x="0" y="0"/>
                </a:moveTo>
                <a:lnTo>
                  <a:pt x="8001000" y="0"/>
                </a:lnTo>
                <a:lnTo>
                  <a:pt x="8001000" y="416718"/>
                </a:lnTo>
                <a:lnTo>
                  <a:pt x="0" y="416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963799" y="8417823"/>
            <a:ext cx="8360402" cy="1508417"/>
          </a:xfrm>
          <a:custGeom>
            <a:avLst/>
            <a:gdLst/>
            <a:ahLst/>
            <a:cxnLst/>
            <a:rect l="l" t="t" r="r" b="b"/>
            <a:pathLst>
              <a:path w="8360402" h="1508417">
                <a:moveTo>
                  <a:pt x="0" y="0"/>
                </a:moveTo>
                <a:lnTo>
                  <a:pt x="8360402" y="0"/>
                </a:lnTo>
                <a:lnTo>
                  <a:pt x="8360402" y="1508418"/>
                </a:lnTo>
                <a:lnTo>
                  <a:pt x="0" y="1508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43500" y="9860756"/>
            <a:ext cx="8001000" cy="416719"/>
          </a:xfrm>
          <a:custGeom>
            <a:avLst/>
            <a:gdLst/>
            <a:ahLst/>
            <a:cxnLst/>
            <a:rect l="l" t="t" r="r" b="b"/>
            <a:pathLst>
              <a:path w="8001000" h="416719">
                <a:moveTo>
                  <a:pt x="0" y="0"/>
                </a:moveTo>
                <a:lnTo>
                  <a:pt x="8001000" y="0"/>
                </a:lnTo>
                <a:lnTo>
                  <a:pt x="8001000" y="416719"/>
                </a:lnTo>
                <a:lnTo>
                  <a:pt x="0" y="416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69015" y="1060020"/>
            <a:ext cx="14749970" cy="175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0"/>
              </a:lnSpc>
            </a:pPr>
            <a:r>
              <a:rPr lang="en-US" sz="7400" spc="-222">
                <a:solidFill>
                  <a:srgbClr val="25222C"/>
                </a:solidFill>
                <a:latin typeface="Trend Slab One"/>
                <a:ea typeface="Trend Slab One"/>
                <a:cs typeface="Trend Slab One"/>
                <a:sym typeface="Trend Slab One"/>
              </a:rPr>
              <a:t>Waterbury’s #legacy of celebrating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00088">
            <a:off x="1028700" y="2571750"/>
            <a:ext cx="4417863" cy="8652497"/>
          </a:xfrm>
          <a:custGeom>
            <a:avLst/>
            <a:gdLst/>
            <a:ahLst/>
            <a:cxnLst/>
            <a:rect l="l" t="t" r="r" b="b"/>
            <a:pathLst>
              <a:path w="4417863" h="8652497">
                <a:moveTo>
                  <a:pt x="0" y="0"/>
                </a:moveTo>
                <a:lnTo>
                  <a:pt x="4417863" y="0"/>
                </a:lnTo>
                <a:lnTo>
                  <a:pt x="4417863" y="8652497"/>
                </a:lnTo>
                <a:lnTo>
                  <a:pt x="0" y="86524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5143500"/>
                </a:moveTo>
                <a:lnTo>
                  <a:pt x="5143500" y="5143500"/>
                </a:lnTo>
                <a:lnTo>
                  <a:pt x="51435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31968">
            <a:off x="11172449" y="3102498"/>
            <a:ext cx="7070355" cy="10333595"/>
          </a:xfrm>
          <a:custGeom>
            <a:avLst/>
            <a:gdLst/>
            <a:ahLst/>
            <a:cxnLst/>
            <a:rect l="l" t="t" r="r" b="b"/>
            <a:pathLst>
              <a:path w="7070355" h="10333595">
                <a:moveTo>
                  <a:pt x="0" y="0"/>
                </a:moveTo>
                <a:lnTo>
                  <a:pt x="7070355" y="0"/>
                </a:lnTo>
                <a:lnTo>
                  <a:pt x="7070355" y="10333595"/>
                </a:lnTo>
                <a:lnTo>
                  <a:pt x="0" y="10333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14450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5143500" y="0"/>
                </a:moveTo>
                <a:lnTo>
                  <a:pt x="0" y="0"/>
                </a:lnTo>
                <a:lnTo>
                  <a:pt x="0" y="5143500"/>
                </a:lnTo>
                <a:lnTo>
                  <a:pt x="5143500" y="5143500"/>
                </a:lnTo>
                <a:lnTo>
                  <a:pt x="51435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314450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51435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5143500" y="0"/>
                </a:lnTo>
                <a:lnTo>
                  <a:pt x="5143500" y="51435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3500" y="154835"/>
            <a:ext cx="8001000" cy="416719"/>
          </a:xfrm>
          <a:custGeom>
            <a:avLst/>
            <a:gdLst/>
            <a:ahLst/>
            <a:cxnLst/>
            <a:rect l="l" t="t" r="r" b="b"/>
            <a:pathLst>
              <a:path w="8001000" h="416719">
                <a:moveTo>
                  <a:pt x="0" y="0"/>
                </a:moveTo>
                <a:lnTo>
                  <a:pt x="8001000" y="0"/>
                </a:lnTo>
                <a:lnTo>
                  <a:pt x="8001000" y="416718"/>
                </a:lnTo>
                <a:lnTo>
                  <a:pt x="0" y="4167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16018" y="2668493"/>
            <a:ext cx="5429442" cy="12241447"/>
          </a:xfrm>
          <a:custGeom>
            <a:avLst/>
            <a:gdLst/>
            <a:ahLst/>
            <a:cxnLst/>
            <a:rect l="l" t="t" r="r" b="b"/>
            <a:pathLst>
              <a:path w="5429442" h="12241447">
                <a:moveTo>
                  <a:pt x="0" y="0"/>
                </a:moveTo>
                <a:lnTo>
                  <a:pt x="5429442" y="0"/>
                </a:lnTo>
                <a:lnTo>
                  <a:pt x="5429442" y="12241448"/>
                </a:lnTo>
                <a:lnTo>
                  <a:pt x="0" y="1224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1955">
            <a:off x="8985266" y="5982345"/>
            <a:ext cx="3088057" cy="2935471"/>
          </a:xfrm>
          <a:custGeom>
            <a:avLst/>
            <a:gdLst/>
            <a:ahLst/>
            <a:cxnLst/>
            <a:rect l="l" t="t" r="r" b="b"/>
            <a:pathLst>
              <a:path w="3088057" h="2935471">
                <a:moveTo>
                  <a:pt x="0" y="0"/>
                </a:moveTo>
                <a:lnTo>
                  <a:pt x="3088057" y="0"/>
                </a:lnTo>
                <a:lnTo>
                  <a:pt x="3088057" y="2935471"/>
                </a:lnTo>
                <a:lnTo>
                  <a:pt x="0" y="29354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963799" y="8417823"/>
            <a:ext cx="8360402" cy="1508417"/>
          </a:xfrm>
          <a:custGeom>
            <a:avLst/>
            <a:gdLst/>
            <a:ahLst/>
            <a:cxnLst/>
            <a:rect l="l" t="t" r="r" b="b"/>
            <a:pathLst>
              <a:path w="8360402" h="1508417">
                <a:moveTo>
                  <a:pt x="0" y="0"/>
                </a:moveTo>
                <a:lnTo>
                  <a:pt x="8360402" y="0"/>
                </a:lnTo>
                <a:lnTo>
                  <a:pt x="8360402" y="1508418"/>
                </a:lnTo>
                <a:lnTo>
                  <a:pt x="0" y="1508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43500" y="9860756"/>
            <a:ext cx="8001000" cy="416719"/>
          </a:xfrm>
          <a:custGeom>
            <a:avLst/>
            <a:gdLst/>
            <a:ahLst/>
            <a:cxnLst/>
            <a:rect l="l" t="t" r="r" b="b"/>
            <a:pathLst>
              <a:path w="8001000" h="416719">
                <a:moveTo>
                  <a:pt x="0" y="0"/>
                </a:moveTo>
                <a:lnTo>
                  <a:pt x="8001000" y="0"/>
                </a:lnTo>
                <a:lnTo>
                  <a:pt x="8001000" y="416719"/>
                </a:lnTo>
                <a:lnTo>
                  <a:pt x="0" y="416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539168" y="2818340"/>
            <a:ext cx="6177082" cy="3631213"/>
          </a:xfrm>
          <a:custGeom>
            <a:avLst/>
            <a:gdLst/>
            <a:ahLst/>
            <a:cxnLst/>
            <a:rect l="l" t="t" r="r" b="b"/>
            <a:pathLst>
              <a:path w="6177082" h="3631213">
                <a:moveTo>
                  <a:pt x="0" y="0"/>
                </a:moveTo>
                <a:lnTo>
                  <a:pt x="6177082" y="0"/>
                </a:lnTo>
                <a:lnTo>
                  <a:pt x="6177082" y="3631213"/>
                </a:lnTo>
                <a:lnTo>
                  <a:pt x="0" y="36312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3788" t="-6543" r="-34200" b="-20195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69015" y="1060020"/>
            <a:ext cx="14749970" cy="175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0"/>
              </a:lnSpc>
            </a:pPr>
            <a:r>
              <a:rPr lang="en-US" sz="7400" spc="-222">
                <a:solidFill>
                  <a:srgbClr val="25222C"/>
                </a:solidFill>
                <a:latin typeface="Trend Slab One"/>
                <a:ea typeface="Trend Slab One"/>
                <a:cs typeface="Trend Slab One"/>
                <a:sym typeface="Trend Slab One"/>
              </a:rPr>
              <a:t>Waterbury’s #legacy of celebrating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823" y="1586016"/>
            <a:ext cx="7114968" cy="71149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6752" t="-44904" r="-60186" b="-4203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684623" y="3451750"/>
            <a:ext cx="3383500" cy="33835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flipH="1">
            <a:off x="13560742" y="0"/>
            <a:ext cx="4727258" cy="2156812"/>
          </a:xfrm>
          <a:custGeom>
            <a:avLst/>
            <a:gdLst/>
            <a:ahLst/>
            <a:cxnLst/>
            <a:rect l="l" t="t" r="r" b="b"/>
            <a:pathLst>
              <a:path w="4727258" h="2156812">
                <a:moveTo>
                  <a:pt x="4727258" y="0"/>
                </a:moveTo>
                <a:lnTo>
                  <a:pt x="0" y="0"/>
                </a:lnTo>
                <a:lnTo>
                  <a:pt x="0" y="2156812"/>
                </a:lnTo>
                <a:lnTo>
                  <a:pt x="4727258" y="2156812"/>
                </a:lnTo>
                <a:lnTo>
                  <a:pt x="47272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727258" cy="2156812"/>
          </a:xfrm>
          <a:custGeom>
            <a:avLst/>
            <a:gdLst/>
            <a:ahLst/>
            <a:cxnLst/>
            <a:rect l="l" t="t" r="r" b="b"/>
            <a:pathLst>
              <a:path w="4727258" h="2156812">
                <a:moveTo>
                  <a:pt x="0" y="0"/>
                </a:moveTo>
                <a:lnTo>
                  <a:pt x="4727258" y="0"/>
                </a:lnTo>
                <a:lnTo>
                  <a:pt x="4727258" y="2156812"/>
                </a:lnTo>
                <a:lnTo>
                  <a:pt x="0" y="215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3560742" y="8131505"/>
            <a:ext cx="4727258" cy="2156812"/>
          </a:xfrm>
          <a:custGeom>
            <a:avLst/>
            <a:gdLst/>
            <a:ahLst/>
            <a:cxnLst/>
            <a:rect l="l" t="t" r="r" b="b"/>
            <a:pathLst>
              <a:path w="4727258" h="2156812">
                <a:moveTo>
                  <a:pt x="4727258" y="2156812"/>
                </a:moveTo>
                <a:lnTo>
                  <a:pt x="0" y="2156812"/>
                </a:lnTo>
                <a:lnTo>
                  <a:pt x="0" y="0"/>
                </a:lnTo>
                <a:lnTo>
                  <a:pt x="4727258" y="0"/>
                </a:lnTo>
                <a:lnTo>
                  <a:pt x="4727258" y="215681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0" y="8131505"/>
            <a:ext cx="4727258" cy="2156812"/>
          </a:xfrm>
          <a:custGeom>
            <a:avLst/>
            <a:gdLst/>
            <a:ahLst/>
            <a:cxnLst/>
            <a:rect l="l" t="t" r="r" b="b"/>
            <a:pathLst>
              <a:path w="4727258" h="2156812">
                <a:moveTo>
                  <a:pt x="0" y="2156812"/>
                </a:moveTo>
                <a:lnTo>
                  <a:pt x="4727258" y="2156812"/>
                </a:lnTo>
                <a:lnTo>
                  <a:pt x="4727258" y="0"/>
                </a:lnTo>
                <a:lnTo>
                  <a:pt x="0" y="0"/>
                </a:lnTo>
                <a:lnTo>
                  <a:pt x="0" y="215681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589133" y="1482686"/>
            <a:ext cx="8048526" cy="1933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 spc="-240" dirty="0">
                <a:solidFill>
                  <a:srgbClr val="25222C"/>
                </a:solidFill>
                <a:latin typeface="Trend Slab One"/>
                <a:ea typeface="Trend Slab One"/>
                <a:cs typeface="Trend Slab One"/>
                <a:sym typeface="Trend Slab One"/>
              </a:rPr>
              <a:t>CURRENT PRIORITIES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89465" y="5551468"/>
            <a:ext cx="7768119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b="1">
                <a:solidFill>
                  <a:srgbClr val="025F2B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Social media accounts: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025F2B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@waterburyvt250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89465" y="3356500"/>
            <a:ext cx="789550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b="1">
                <a:solidFill>
                  <a:srgbClr val="025F2B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Domain name &amp; website: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025F2B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waterburyvt250.com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50913" y="6819097"/>
            <a:ext cx="10578278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b="1">
                <a:solidFill>
                  <a:srgbClr val="025F2B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Grant applications:</a:t>
            </a:r>
          </a:p>
          <a:p>
            <a:pPr marL="496577" lvl="1" indent="-248289" algn="l">
              <a:lnSpc>
                <a:spcPts val="2760"/>
              </a:lnSpc>
              <a:buFont typeface="Arial"/>
              <a:buChar char="•"/>
            </a:pPr>
            <a:r>
              <a:rPr lang="en-US" sz="2300">
                <a:solidFill>
                  <a:srgbClr val="025F2B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Vermont Humanities Project Grants (up to $5K)</a:t>
            </a:r>
          </a:p>
          <a:p>
            <a:pPr marL="496577" lvl="1" indent="-248289" algn="l">
              <a:lnSpc>
                <a:spcPts val="2760"/>
              </a:lnSpc>
              <a:buFont typeface="Arial"/>
              <a:buChar char="•"/>
            </a:pPr>
            <a:r>
              <a:rPr lang="en-US" sz="2300">
                <a:solidFill>
                  <a:srgbClr val="025F2B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Vermont 250th Community Planning Grants (up to $1K)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95398" y="8428822"/>
            <a:ext cx="7388597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b="1">
                <a:solidFill>
                  <a:srgbClr val="025F2B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Education &amp; outreach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025F2B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Tailored one-sheets for different audiences (businesses, civic &amp; faith organizations, general community)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89465" y="4627543"/>
            <a:ext cx="7895506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b="1">
                <a:solidFill>
                  <a:srgbClr val="025F2B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Dedicated logo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633" y="1586016"/>
            <a:ext cx="7114968" cy="71149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6752" t="-44904" r="-60186" b="-4203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220433" y="3451750"/>
            <a:ext cx="3383500" cy="33835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flipH="1">
            <a:off x="13560742" y="0"/>
            <a:ext cx="4727258" cy="2156812"/>
          </a:xfrm>
          <a:custGeom>
            <a:avLst/>
            <a:gdLst/>
            <a:ahLst/>
            <a:cxnLst/>
            <a:rect l="l" t="t" r="r" b="b"/>
            <a:pathLst>
              <a:path w="4727258" h="2156812">
                <a:moveTo>
                  <a:pt x="4727258" y="0"/>
                </a:moveTo>
                <a:lnTo>
                  <a:pt x="0" y="0"/>
                </a:lnTo>
                <a:lnTo>
                  <a:pt x="0" y="2156812"/>
                </a:lnTo>
                <a:lnTo>
                  <a:pt x="4727258" y="2156812"/>
                </a:lnTo>
                <a:lnTo>
                  <a:pt x="47272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727258" cy="2156812"/>
          </a:xfrm>
          <a:custGeom>
            <a:avLst/>
            <a:gdLst/>
            <a:ahLst/>
            <a:cxnLst/>
            <a:rect l="l" t="t" r="r" b="b"/>
            <a:pathLst>
              <a:path w="4727258" h="2156812">
                <a:moveTo>
                  <a:pt x="0" y="0"/>
                </a:moveTo>
                <a:lnTo>
                  <a:pt x="4727258" y="0"/>
                </a:lnTo>
                <a:lnTo>
                  <a:pt x="4727258" y="2156812"/>
                </a:lnTo>
                <a:lnTo>
                  <a:pt x="0" y="215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3560742" y="8131505"/>
            <a:ext cx="4727258" cy="2156812"/>
          </a:xfrm>
          <a:custGeom>
            <a:avLst/>
            <a:gdLst/>
            <a:ahLst/>
            <a:cxnLst/>
            <a:rect l="l" t="t" r="r" b="b"/>
            <a:pathLst>
              <a:path w="4727258" h="2156812">
                <a:moveTo>
                  <a:pt x="4727258" y="2156812"/>
                </a:moveTo>
                <a:lnTo>
                  <a:pt x="0" y="2156812"/>
                </a:lnTo>
                <a:lnTo>
                  <a:pt x="0" y="0"/>
                </a:lnTo>
                <a:lnTo>
                  <a:pt x="4727258" y="0"/>
                </a:lnTo>
                <a:lnTo>
                  <a:pt x="4727258" y="215681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0" y="8131505"/>
            <a:ext cx="4727258" cy="2156812"/>
          </a:xfrm>
          <a:custGeom>
            <a:avLst/>
            <a:gdLst/>
            <a:ahLst/>
            <a:cxnLst/>
            <a:rect l="l" t="t" r="r" b="b"/>
            <a:pathLst>
              <a:path w="4727258" h="2156812">
                <a:moveTo>
                  <a:pt x="0" y="2156812"/>
                </a:moveTo>
                <a:lnTo>
                  <a:pt x="4727258" y="2156812"/>
                </a:lnTo>
                <a:lnTo>
                  <a:pt x="4727258" y="0"/>
                </a:lnTo>
                <a:lnTo>
                  <a:pt x="0" y="0"/>
                </a:lnTo>
                <a:lnTo>
                  <a:pt x="0" y="215681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92234" y="1482686"/>
            <a:ext cx="8545425" cy="1933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 spc="-240" dirty="0">
                <a:solidFill>
                  <a:srgbClr val="25222C"/>
                </a:solidFill>
                <a:latin typeface="Trend Slab One"/>
                <a:ea typeface="Trend Slab One"/>
                <a:cs typeface="Trend Slab One"/>
                <a:sym typeface="Trend Slab One"/>
              </a:rPr>
              <a:t>CURRENT PRIORITIES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42153" y="5423815"/>
            <a:ext cx="7768119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25F2B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Federalist Papers reading  &amp; discussion group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42153" y="3427559"/>
            <a:ext cx="8752490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25F2B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Documentary screening &amp; discussion event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42153" y="7420071"/>
            <a:ext cx="8215451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25F2B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History passport initiative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08920" y="8658321"/>
            <a:ext cx="8215451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25F2B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NQID parade theme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42153" y="591185"/>
            <a:ext cx="2704632" cy="72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D8302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(partial list)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028700"/>
            <a:ext cx="10215254" cy="2634170"/>
            <a:chOff x="0" y="0"/>
            <a:chExt cx="1582610" cy="4081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2610" cy="408102"/>
            </a:xfrm>
            <a:custGeom>
              <a:avLst/>
              <a:gdLst/>
              <a:ahLst/>
              <a:cxnLst/>
              <a:rect l="l" t="t" r="r" b="b"/>
              <a:pathLst>
                <a:path w="1582610" h="408102">
                  <a:moveTo>
                    <a:pt x="204051" y="0"/>
                  </a:moveTo>
                  <a:lnTo>
                    <a:pt x="1378559" y="0"/>
                  </a:lnTo>
                  <a:cubicBezTo>
                    <a:pt x="1432677" y="0"/>
                    <a:pt x="1484578" y="21498"/>
                    <a:pt x="1522845" y="59765"/>
                  </a:cubicBezTo>
                  <a:cubicBezTo>
                    <a:pt x="1561112" y="98032"/>
                    <a:pt x="1582610" y="149933"/>
                    <a:pt x="1582610" y="204051"/>
                  </a:cubicBezTo>
                  <a:lnTo>
                    <a:pt x="1582610" y="204051"/>
                  </a:lnTo>
                  <a:cubicBezTo>
                    <a:pt x="1582610" y="316745"/>
                    <a:pt x="1491253" y="408102"/>
                    <a:pt x="1378559" y="408102"/>
                  </a:cubicBezTo>
                  <a:lnTo>
                    <a:pt x="204051" y="408102"/>
                  </a:lnTo>
                  <a:cubicBezTo>
                    <a:pt x="91357" y="408102"/>
                    <a:pt x="0" y="316745"/>
                    <a:pt x="0" y="204051"/>
                  </a:cubicBezTo>
                  <a:lnTo>
                    <a:pt x="0" y="204051"/>
                  </a:lnTo>
                  <a:cubicBezTo>
                    <a:pt x="0" y="91357"/>
                    <a:pt x="91357" y="0"/>
                    <a:pt x="204051" y="0"/>
                  </a:cubicBezTo>
                  <a:close/>
                </a:path>
              </a:pathLst>
            </a:custGeom>
            <a:blipFill>
              <a:blip r:embed="rId2"/>
              <a:stretch>
                <a:fillRect t="-90285" b="-2785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900193" y="978185"/>
            <a:ext cx="1482291" cy="2547487"/>
          </a:xfrm>
          <a:custGeom>
            <a:avLst/>
            <a:gdLst/>
            <a:ahLst/>
            <a:cxnLst/>
            <a:rect l="l" t="t" r="r" b="b"/>
            <a:pathLst>
              <a:path w="1482291" h="2547487">
                <a:moveTo>
                  <a:pt x="0" y="0"/>
                </a:moveTo>
                <a:lnTo>
                  <a:pt x="1482291" y="0"/>
                </a:lnTo>
                <a:lnTo>
                  <a:pt x="1482291" y="2547487"/>
                </a:lnTo>
                <a:lnTo>
                  <a:pt x="0" y="2547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900193" y="3728431"/>
          <a:ext cx="9654475" cy="5629275"/>
        </p:xfrm>
        <a:graphic>
          <a:graphicData uri="http://schemas.openxmlformats.org/drawingml/2006/table">
            <a:tbl>
              <a:tblPr/>
              <a:tblGrid>
                <a:gridCol w="653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8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817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25F2B"/>
                          </a:solidFill>
                          <a:latin typeface="Trend Slab One"/>
                          <a:ea typeface="Trend Slab One"/>
                          <a:cs typeface="Trend Slab One"/>
                          <a:sym typeface="Trend Slab One"/>
                        </a:rPr>
                        <a:t>ITEM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25F2B"/>
                          </a:solidFill>
                          <a:latin typeface="Trend Slab One"/>
                          <a:ea typeface="Trend Slab One"/>
                          <a:cs typeface="Trend Slab One"/>
                          <a:sym typeface="Trend Slab One"/>
                        </a:rPr>
                        <a:t>AMOUNT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2839"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Domain name and website (2 years)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$1,100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4133"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Print costs </a:t>
                      </a:r>
                      <a:endParaRPr lang="en-US" sz="1100"/>
                    </a:p>
                    <a:p>
                      <a:pPr algn="l">
                        <a:lnSpc>
                          <a:spcPts val="30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(informational one-sheets/brochures, event posters, banners, signs, postcards)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$1,500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4133"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Event supplies </a:t>
                      </a:r>
                      <a:endParaRPr lang="en-US" sz="1100"/>
                    </a:p>
                    <a:p>
                      <a:pPr algn="l">
                        <a:lnSpc>
                          <a:spcPts val="30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(refreshments, contest prizes, event materials)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$900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D6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2729927" y="1789040"/>
            <a:ext cx="5938577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49"/>
              </a:lnSpc>
            </a:pPr>
            <a:r>
              <a:rPr lang="en-US" sz="8499" spc="-254">
                <a:solidFill>
                  <a:srgbClr val="25222C"/>
                </a:solidFill>
                <a:latin typeface="Trend Slab One"/>
                <a:ea typeface="Trend Slab One"/>
                <a:cs typeface="Trend Slab One"/>
                <a:sym typeface="Trend Slab One"/>
              </a:rPr>
              <a:t>budget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214567" y="5143500"/>
            <a:ext cx="6357339" cy="3137019"/>
            <a:chOff x="0" y="0"/>
            <a:chExt cx="1506925" cy="7435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6925" cy="743590"/>
            </a:xfrm>
            <a:custGeom>
              <a:avLst/>
              <a:gdLst/>
              <a:ahLst/>
              <a:cxnLst/>
              <a:rect l="l" t="t" r="r" b="b"/>
              <a:pathLst>
                <a:path w="1506925" h="743590">
                  <a:moveTo>
                    <a:pt x="60890" y="0"/>
                  </a:moveTo>
                  <a:lnTo>
                    <a:pt x="1446035" y="0"/>
                  </a:lnTo>
                  <a:cubicBezTo>
                    <a:pt x="1479663" y="0"/>
                    <a:pt x="1506925" y="27261"/>
                    <a:pt x="1506925" y="60890"/>
                  </a:cubicBezTo>
                  <a:lnTo>
                    <a:pt x="1506925" y="682700"/>
                  </a:lnTo>
                  <a:cubicBezTo>
                    <a:pt x="1506925" y="716328"/>
                    <a:pt x="1479663" y="743590"/>
                    <a:pt x="1446035" y="743590"/>
                  </a:cubicBezTo>
                  <a:lnTo>
                    <a:pt x="60890" y="743590"/>
                  </a:lnTo>
                  <a:cubicBezTo>
                    <a:pt x="44741" y="743590"/>
                    <a:pt x="29253" y="737174"/>
                    <a:pt x="17834" y="725755"/>
                  </a:cubicBezTo>
                  <a:cubicBezTo>
                    <a:pt x="6415" y="714336"/>
                    <a:pt x="0" y="698849"/>
                    <a:pt x="0" y="682700"/>
                  </a:cubicBezTo>
                  <a:lnTo>
                    <a:pt x="0" y="60890"/>
                  </a:lnTo>
                  <a:cubicBezTo>
                    <a:pt x="0" y="27261"/>
                    <a:pt x="27261" y="0"/>
                    <a:pt x="60890" y="0"/>
                  </a:cubicBezTo>
                  <a:close/>
                </a:path>
              </a:pathLst>
            </a:custGeom>
            <a:solidFill>
              <a:srgbClr val="D8302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506925" cy="819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23929" y="5689659"/>
            <a:ext cx="4538614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TOTAL ASK: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$3,500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10867" y="2753707"/>
            <a:ext cx="11896244" cy="7656785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blipFill>
              <a:blip r:embed="rId2"/>
              <a:stretch>
                <a:fillRect l="-14845" t="-41949" r="-21191" b="-6948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113760" y="-440415"/>
            <a:ext cx="18373060" cy="4103286"/>
            <a:chOff x="0" y="0"/>
            <a:chExt cx="2846468" cy="6357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46468" cy="635706"/>
            </a:xfrm>
            <a:custGeom>
              <a:avLst/>
              <a:gdLst/>
              <a:ahLst/>
              <a:cxnLst/>
              <a:rect l="l" t="t" r="r" b="b"/>
              <a:pathLst>
                <a:path w="2846468" h="635706">
                  <a:moveTo>
                    <a:pt x="317853" y="0"/>
                  </a:moveTo>
                  <a:lnTo>
                    <a:pt x="2528615" y="0"/>
                  </a:lnTo>
                  <a:cubicBezTo>
                    <a:pt x="2612915" y="0"/>
                    <a:pt x="2693762" y="33488"/>
                    <a:pt x="2753371" y="93097"/>
                  </a:cubicBezTo>
                  <a:cubicBezTo>
                    <a:pt x="2812980" y="152706"/>
                    <a:pt x="2846468" y="233553"/>
                    <a:pt x="2846468" y="317853"/>
                  </a:cubicBezTo>
                  <a:lnTo>
                    <a:pt x="2846468" y="317853"/>
                  </a:lnTo>
                  <a:cubicBezTo>
                    <a:pt x="2846468" y="402153"/>
                    <a:pt x="2812980" y="483000"/>
                    <a:pt x="2753371" y="542609"/>
                  </a:cubicBezTo>
                  <a:cubicBezTo>
                    <a:pt x="2693762" y="602218"/>
                    <a:pt x="2612915" y="635706"/>
                    <a:pt x="2528615" y="635706"/>
                  </a:cubicBezTo>
                  <a:lnTo>
                    <a:pt x="317853" y="635706"/>
                  </a:lnTo>
                  <a:cubicBezTo>
                    <a:pt x="233553" y="635706"/>
                    <a:pt x="152706" y="602218"/>
                    <a:pt x="93097" y="542609"/>
                  </a:cubicBezTo>
                  <a:cubicBezTo>
                    <a:pt x="33488" y="483000"/>
                    <a:pt x="0" y="402153"/>
                    <a:pt x="0" y="317853"/>
                  </a:cubicBezTo>
                  <a:lnTo>
                    <a:pt x="0" y="317853"/>
                  </a:lnTo>
                  <a:cubicBezTo>
                    <a:pt x="0" y="233553"/>
                    <a:pt x="33488" y="152706"/>
                    <a:pt x="93097" y="93097"/>
                  </a:cubicBezTo>
                  <a:cubicBezTo>
                    <a:pt x="152706" y="33488"/>
                    <a:pt x="233553" y="0"/>
                    <a:pt x="317853" y="0"/>
                  </a:cubicBezTo>
                  <a:close/>
                </a:path>
              </a:pathLst>
            </a:custGeom>
            <a:blipFill>
              <a:blip r:embed="rId3"/>
              <a:stretch>
                <a:fillRect t="-99161" b="-99161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15586" y="5938837"/>
            <a:ext cx="2286835" cy="1267264"/>
          </a:xfrm>
          <a:custGeom>
            <a:avLst/>
            <a:gdLst/>
            <a:ahLst/>
            <a:cxnLst/>
            <a:rect l="l" t="t" r="r" b="b"/>
            <a:pathLst>
              <a:path w="2286835" h="1267264">
                <a:moveTo>
                  <a:pt x="0" y="0"/>
                </a:moveTo>
                <a:lnTo>
                  <a:pt x="2286835" y="0"/>
                </a:lnTo>
                <a:lnTo>
                  <a:pt x="2286835" y="1267264"/>
                </a:lnTo>
                <a:lnTo>
                  <a:pt x="0" y="1267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83553" y="5938837"/>
            <a:ext cx="2933068" cy="1088371"/>
          </a:xfrm>
          <a:custGeom>
            <a:avLst/>
            <a:gdLst/>
            <a:ahLst/>
            <a:cxnLst/>
            <a:rect l="l" t="t" r="r" b="b"/>
            <a:pathLst>
              <a:path w="2933068" h="1088371">
                <a:moveTo>
                  <a:pt x="0" y="0"/>
                </a:moveTo>
                <a:lnTo>
                  <a:pt x="2933068" y="0"/>
                </a:lnTo>
                <a:lnTo>
                  <a:pt x="2933068" y="1088372"/>
                </a:lnTo>
                <a:lnTo>
                  <a:pt x="0" y="1088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15267" y="4696333"/>
            <a:ext cx="8528733" cy="113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3"/>
              </a:lnSpc>
            </a:pPr>
            <a:r>
              <a:rPr lang="en-US" sz="9048" spc="-271">
                <a:solidFill>
                  <a:srgbClr val="25222C"/>
                </a:solidFill>
                <a:latin typeface="Trend Slab One"/>
                <a:ea typeface="Trend Slab One"/>
                <a:cs typeface="Trend Slab One"/>
                <a:sym typeface="Trend Slab One"/>
              </a:rPr>
              <a:t>Thank 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7749" y="7744264"/>
            <a:ext cx="6115982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25F2B"/>
                </a:solidFill>
                <a:latin typeface="Trend Slab One"/>
                <a:ea typeface="Trend Slab One"/>
                <a:cs typeface="Trend Slab One"/>
                <a:sym typeface="Trend Slab One"/>
              </a:rPr>
              <a:t>WATERBURY VT250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256</Words>
  <Application>Microsoft Office PowerPoint</Application>
  <PresentationFormat>Custom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ITC Franklin Gothic LT</vt:lpstr>
      <vt:lpstr>ITC Franklin Gothic LT Semi-Bold</vt:lpstr>
      <vt:lpstr>ITC Franklin Gothic LT Italics</vt:lpstr>
      <vt:lpstr>Trend Slab One</vt:lpstr>
      <vt:lpstr>Calibri</vt:lpstr>
      <vt:lpstr>Gill Sans Light</vt:lpstr>
      <vt:lpstr>Arial</vt:lpstr>
      <vt:lpstr>Gill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VT250 Selectboard report</dc:title>
  <cp:lastModifiedBy>Cheryl Casey</cp:lastModifiedBy>
  <cp:revision>2</cp:revision>
  <dcterms:created xsi:type="dcterms:W3CDTF">2006-08-16T00:00:00Z</dcterms:created>
  <dcterms:modified xsi:type="dcterms:W3CDTF">2025-12-15T22:16:55Z</dcterms:modified>
  <dc:identifier>DAG7mvEf-ng</dc:identifier>
</cp:coreProperties>
</file>